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3" r:id="rId3"/>
    <p:sldId id="274" r:id="rId4"/>
    <p:sldId id="257" r:id="rId5"/>
    <p:sldId id="259" r:id="rId6"/>
    <p:sldId id="261" r:id="rId7"/>
    <p:sldId id="262" r:id="rId8"/>
    <p:sldId id="264" r:id="rId9"/>
    <p:sldId id="265" r:id="rId10"/>
    <p:sldId id="267" r:id="rId11"/>
    <p:sldId id="268" r:id="rId12"/>
    <p:sldId id="269" r:id="rId13"/>
    <p:sldId id="270" r:id="rId14"/>
    <p:sldId id="25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>
      <p:cViewPr varScale="1">
        <p:scale>
          <a:sx n="59" d="100"/>
          <a:sy n="59" d="100"/>
        </p:scale>
        <p:origin x="459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7F888-E9F4-62DD-56FB-7C85B62253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21F7D5-0F61-4C40-9716-6E0FA27C90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0F08E-4DF2-ABBD-15B7-55C1A39E1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C3EB4-7442-734E-904E-384464CE62D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1E4CE-724C-D7BB-CC41-6C89C2375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8F7215-CF91-51A0-543C-14F47C36C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A2F78-7270-2648-87E8-FFD92348E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605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2FF48-09DD-CA5C-1FDB-08C613B90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FED049-3B95-F18A-6C75-5B6F95F0AC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75154-EF12-81DC-3E36-B9512EE81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C3EB4-7442-734E-904E-384464CE62D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74EA8-7F54-B9DA-B580-D087C99AE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1F5C4-EDC2-B301-386B-B4C7BB0B2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A2F78-7270-2648-87E8-FFD92348E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89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D795C6-2EAC-20BB-2A97-254FC01E54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0C3734-E7DD-D6C1-C83D-C402BB849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2D4FE-8984-75F9-C464-0F4C4E8D3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C3EB4-7442-734E-904E-384464CE62D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5451CB-6BBD-CF71-6EC1-B41CB664A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334C1-360C-5AAB-04B6-80106B0D2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A2F78-7270-2648-87E8-FFD92348E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687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13AEA-70C7-9DA4-02E4-D874CBD91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DE4E5-44BA-8935-787B-6CE5DF432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F3CCA-C541-859B-707A-037AFD4BA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C3EB4-7442-734E-904E-384464CE62D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DA1618-76AD-8DCB-1129-02D765B2E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F0E4E-7F26-93E8-53CF-E84AF70E3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A2F78-7270-2648-87E8-FFD92348E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2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BB22F-CA56-280B-68FE-8615998A1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E2339-E520-F1F7-B6F3-5A5745199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0BCE0-19D8-374D-1A25-C10F3A0E3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C3EB4-7442-734E-904E-384464CE62D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10ABC-293D-53FA-912F-780692F0C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DBAFE-9327-20AC-4E30-6666613AC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A2F78-7270-2648-87E8-FFD92348E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075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E5AAD-6963-32E1-CFFA-67FBD69CA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3418A-5B03-1780-60A7-4AB5F8B6FB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FFC8D8-C484-399E-AE13-0B60F7A166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3CF511-56A2-0997-44CD-DD7CBF824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C3EB4-7442-734E-904E-384464CE62D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4244C7-58D8-BAE4-8F74-4C0FDC988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1354E-2480-1B28-1AAC-49C066484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A2F78-7270-2648-87E8-FFD92348E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977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157D4-F946-4E04-501D-6CED18686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874306-7B78-C9C5-BBC1-47964D24F3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BCD620-5452-ED97-33B6-60007D2CE7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48B9F4-02F0-56B9-B614-4B325AFFD3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EC95AF-264F-996D-4455-815F9BE519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27AF39-3CEB-3C21-ED43-340DD7F3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C3EB4-7442-734E-904E-384464CE62D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4ED03E-1E89-4533-DA6D-042EDE63D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3D4785-93FA-663E-C339-91D28A781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A2F78-7270-2648-87E8-FFD92348E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81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1E1F9-F368-2005-04D6-5967176B5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EE2AA3-0128-9D1A-B0CD-83E805D8E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C3EB4-7442-734E-904E-384464CE62D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E27664-B173-1E4B-9F90-55FC78F0F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D76755-B9D6-AF04-CB9F-3C4E4B4AF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A2F78-7270-2648-87E8-FFD92348E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045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F4EDBD-AD5D-2386-751E-03C1A182F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C3EB4-7442-734E-904E-384464CE62D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0592B8-9F8E-8463-2BE9-0612C5703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38A858-3390-84A9-B56B-B0FE36F97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A2F78-7270-2648-87E8-FFD92348E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061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372D6-BE3B-40F8-F9E5-F3C780BAF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A2876-EAA6-D37F-8BC2-4782BA863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89ED2-78B1-0B4D-825E-AC0052F9DC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7C612C-677A-95D8-BA86-B9EF223A5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C3EB4-7442-734E-904E-384464CE62D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81F608-AC69-2066-E1B2-6472F0843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CD1CD1-8C2F-BB6A-2316-EFB4A5D04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A2F78-7270-2648-87E8-FFD92348E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769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B70C0-7C1C-C03B-22E5-4B8A9E341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144690-3829-6EAE-8761-310C9F9EBD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4422CD-249C-1549-B915-D81B550D2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AE3EC-9134-FF14-4079-16839F098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C3EB4-7442-734E-904E-384464CE62D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AF31D3-7419-1E78-0FB0-41687E7B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1DAB98-8CC8-1996-4564-791D64920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A2F78-7270-2648-87E8-FFD92348E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764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D358FD-DFB1-EDED-069D-F032B5976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9F2EB-CBA0-8E4D-A0C6-3E9EFC744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6BA98-9C01-0A93-FB8E-18545D46E2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C3EB4-7442-734E-904E-384464CE62D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EAF6F-8DD7-99AF-F9BD-65F8D893DC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8A0D5-EA73-5F91-E93C-2130A05DFA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A2F78-7270-2648-87E8-FFD92348E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60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E9A8F2B-7456-E1EE-91FD-1B40889A9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929E28E-5363-3B8D-7306-0521FEA74C66}"/>
              </a:ext>
            </a:extLst>
          </p:cNvPr>
          <p:cNvSpPr/>
          <p:nvPr/>
        </p:nvSpPr>
        <p:spPr>
          <a:xfrm>
            <a:off x="3824142" y="-524784"/>
            <a:ext cx="8621884" cy="86218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02A704-7FF0-4561-0713-C86BEDE19CC6}"/>
              </a:ext>
            </a:extLst>
          </p:cNvPr>
          <p:cNvSpPr txBox="1"/>
          <p:nvPr/>
        </p:nvSpPr>
        <p:spPr>
          <a:xfrm>
            <a:off x="-1371600" y="1300163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9" name="Picture 8" descr="Shape, icon&#10;&#10;Description automatically generated">
            <a:extLst>
              <a:ext uri="{FF2B5EF4-FFF2-40B4-BE49-F238E27FC236}">
                <a16:creationId xmlns:a16="http://schemas.microsoft.com/office/drawing/2014/main" id="{A702B6C6-A183-6EDE-BE1C-A0970B1B2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895" y="3071059"/>
            <a:ext cx="2204518" cy="29076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7393D6-565D-A385-FBB0-92D8AA2A82B4}"/>
              </a:ext>
            </a:extLst>
          </p:cNvPr>
          <p:cNvSpPr txBox="1"/>
          <p:nvPr/>
        </p:nvSpPr>
        <p:spPr>
          <a:xfrm>
            <a:off x="5869418" y="1207168"/>
            <a:ext cx="502443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Montserrat ExtraBold" pitchFamily="2" charset="77"/>
              </a:rPr>
              <a:t>Cybersecurity Awareness Training</a:t>
            </a:r>
          </a:p>
          <a:p>
            <a:pPr algn="ctr"/>
            <a:r>
              <a:rPr lang="en-US" sz="4000" b="1" i="1" dirty="0">
                <a:latin typeface="Agency FB" panose="020B0503020202020204" pitchFamily="34" charset="0"/>
              </a:rPr>
              <a:t>Streamlined</a:t>
            </a:r>
          </a:p>
          <a:p>
            <a:pPr algn="ctr"/>
            <a:r>
              <a:rPr lang="en-US" sz="4000" i="1" dirty="0">
                <a:latin typeface="Montserrat Black" panose="00000A00000000000000" pitchFamily="2" charset="0"/>
              </a:rPr>
              <a:t>(C.A.T.S.)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970C7D5-7D78-46EC-9474-840A9AB50D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068" y="4902051"/>
            <a:ext cx="4792264" cy="112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766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15B8C2B-D9E7-7A4B-C41C-AE0E99908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text, monitor, screenshot, computer&#10;&#10;Description automatically generated">
            <a:extLst>
              <a:ext uri="{FF2B5EF4-FFF2-40B4-BE49-F238E27FC236}">
                <a16:creationId xmlns:a16="http://schemas.microsoft.com/office/drawing/2014/main" id="{7F15DF70-BC91-9FCD-D095-04E71FD70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236" y="2395608"/>
            <a:ext cx="4689627" cy="3752958"/>
          </a:xfrm>
          <a:prstGeom prst="rect">
            <a:avLst/>
          </a:prstGeom>
        </p:spPr>
      </p:pic>
      <p:pic>
        <p:nvPicPr>
          <p:cNvPr id="4" name="Picture 3" descr="A picture containing text, monitor, screenshot, computer&#10;&#10;Description automatically generated">
            <a:extLst>
              <a:ext uri="{FF2B5EF4-FFF2-40B4-BE49-F238E27FC236}">
                <a16:creationId xmlns:a16="http://schemas.microsoft.com/office/drawing/2014/main" id="{C68AF726-AC95-628D-32BE-88416D79E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911" y="2395608"/>
            <a:ext cx="4689627" cy="37529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D7D34A-3934-AD01-75F7-E9F2F4D15B2F}"/>
              </a:ext>
            </a:extLst>
          </p:cNvPr>
          <p:cNvSpPr txBox="1"/>
          <p:nvPr/>
        </p:nvSpPr>
        <p:spPr>
          <a:xfrm>
            <a:off x="7243763" y="3128963"/>
            <a:ext cx="3114675" cy="1857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Compromise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Malicious actors can use personal pictures, texts, and other information against an employee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hreatening to expose it either publicly or to the corporation.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8A9760-4009-A910-5874-28109A9C4E77}"/>
              </a:ext>
            </a:extLst>
          </p:cNvPr>
          <p:cNvSpPr txBox="1"/>
          <p:nvPr/>
        </p:nvSpPr>
        <p:spPr>
          <a:xfrm>
            <a:off x="1783340" y="3092018"/>
            <a:ext cx="3114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800" dirty="0"/>
              <a:t>Money</a:t>
            </a:r>
          </a:p>
          <a:p>
            <a:pPr lvl="0"/>
            <a:r>
              <a:rPr lang="en-US" sz="1800" dirty="0"/>
              <a:t>Ideology</a:t>
            </a:r>
          </a:p>
          <a:p>
            <a:pPr lvl="0"/>
            <a:r>
              <a:rPr lang="en-US" sz="1800" dirty="0">
                <a:solidFill>
                  <a:schemeClr val="accent1"/>
                </a:solidFill>
              </a:rPr>
              <a:t>Compromise</a:t>
            </a:r>
          </a:p>
          <a:p>
            <a:pPr lvl="0"/>
            <a:r>
              <a:rPr lang="en-US" sz="1800" dirty="0"/>
              <a:t>Ego</a:t>
            </a:r>
          </a:p>
          <a:p>
            <a:pPr lvl="0"/>
            <a:r>
              <a:rPr lang="en-US" sz="1800" dirty="0"/>
              <a:t>Curiosity</a:t>
            </a:r>
          </a:p>
          <a:p>
            <a:pPr lvl="0"/>
            <a:r>
              <a:rPr lang="en-US" sz="1800" dirty="0"/>
              <a:t>Authority Impersonation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87A3F8-A0AC-24D9-6D56-1E86955B33CF}"/>
              </a:ext>
            </a:extLst>
          </p:cNvPr>
          <p:cNvSpPr txBox="1"/>
          <p:nvPr/>
        </p:nvSpPr>
        <p:spPr>
          <a:xfrm>
            <a:off x="733353" y="603383"/>
            <a:ext cx="100490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Social Engineering Approaches</a:t>
            </a:r>
            <a:endParaRPr lang="en-US" sz="6000" b="1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58959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15B8C2B-D9E7-7A4B-C41C-AE0E99908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text, monitor, screenshot, computer&#10;&#10;Description automatically generated">
            <a:extLst>
              <a:ext uri="{FF2B5EF4-FFF2-40B4-BE49-F238E27FC236}">
                <a16:creationId xmlns:a16="http://schemas.microsoft.com/office/drawing/2014/main" id="{7F15DF70-BC91-9FCD-D095-04E71FD70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236" y="2395608"/>
            <a:ext cx="4689627" cy="3752958"/>
          </a:xfrm>
          <a:prstGeom prst="rect">
            <a:avLst/>
          </a:prstGeom>
        </p:spPr>
      </p:pic>
      <p:pic>
        <p:nvPicPr>
          <p:cNvPr id="4" name="Picture 3" descr="A picture containing text, monitor, screenshot, computer&#10;&#10;Description automatically generated">
            <a:extLst>
              <a:ext uri="{FF2B5EF4-FFF2-40B4-BE49-F238E27FC236}">
                <a16:creationId xmlns:a16="http://schemas.microsoft.com/office/drawing/2014/main" id="{C68AF726-AC95-628D-32BE-88416D79E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911" y="2395608"/>
            <a:ext cx="4689627" cy="37529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D7D34A-3934-AD01-75F7-E9F2F4D15B2F}"/>
              </a:ext>
            </a:extLst>
          </p:cNvPr>
          <p:cNvSpPr txBox="1"/>
          <p:nvPr/>
        </p:nvSpPr>
        <p:spPr>
          <a:xfrm>
            <a:off x="7243763" y="3128963"/>
            <a:ext cx="3114675" cy="2153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Malicious actors can play to employees’ grievances to get them to provide data in revenge for perceived or real slights to the employee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like being passed over for a promotion.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8A9760-4009-A910-5874-28109A9C4E77}"/>
              </a:ext>
            </a:extLst>
          </p:cNvPr>
          <p:cNvSpPr txBox="1"/>
          <p:nvPr/>
        </p:nvSpPr>
        <p:spPr>
          <a:xfrm>
            <a:off x="1783340" y="3092018"/>
            <a:ext cx="3114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800" dirty="0"/>
              <a:t>Money</a:t>
            </a:r>
          </a:p>
          <a:p>
            <a:pPr lvl="0"/>
            <a:r>
              <a:rPr lang="en-US" sz="1800" dirty="0"/>
              <a:t>Ideology</a:t>
            </a:r>
          </a:p>
          <a:p>
            <a:pPr lvl="0"/>
            <a:r>
              <a:rPr lang="en-US" sz="1800" dirty="0"/>
              <a:t>Compromise</a:t>
            </a:r>
          </a:p>
          <a:p>
            <a:pPr lvl="0"/>
            <a:r>
              <a:rPr lang="en-US" sz="1800" dirty="0">
                <a:solidFill>
                  <a:schemeClr val="accent1"/>
                </a:solidFill>
              </a:rPr>
              <a:t>Ego</a:t>
            </a:r>
          </a:p>
          <a:p>
            <a:pPr lvl="0"/>
            <a:r>
              <a:rPr lang="en-US" sz="1800" dirty="0"/>
              <a:t>Curiosity</a:t>
            </a:r>
          </a:p>
          <a:p>
            <a:pPr lvl="0"/>
            <a:r>
              <a:rPr lang="en-US" sz="1800" dirty="0"/>
              <a:t>Authority Impersonation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87A3F8-A0AC-24D9-6D56-1E86955B33CF}"/>
              </a:ext>
            </a:extLst>
          </p:cNvPr>
          <p:cNvSpPr txBox="1"/>
          <p:nvPr/>
        </p:nvSpPr>
        <p:spPr>
          <a:xfrm>
            <a:off x="733353" y="603383"/>
            <a:ext cx="100490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Social Engineering Approaches</a:t>
            </a:r>
            <a:endParaRPr lang="en-US" sz="6000" b="1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1913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15B8C2B-D9E7-7A4B-C41C-AE0E99908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text, monitor, screenshot, computer&#10;&#10;Description automatically generated">
            <a:extLst>
              <a:ext uri="{FF2B5EF4-FFF2-40B4-BE49-F238E27FC236}">
                <a16:creationId xmlns:a16="http://schemas.microsoft.com/office/drawing/2014/main" id="{7F15DF70-BC91-9FCD-D095-04E71FD70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236" y="2395608"/>
            <a:ext cx="4689627" cy="3752958"/>
          </a:xfrm>
          <a:prstGeom prst="rect">
            <a:avLst/>
          </a:prstGeom>
        </p:spPr>
      </p:pic>
      <p:pic>
        <p:nvPicPr>
          <p:cNvPr id="4" name="Picture 3" descr="A picture containing text, monitor, screenshot, computer&#10;&#10;Description automatically generated">
            <a:extLst>
              <a:ext uri="{FF2B5EF4-FFF2-40B4-BE49-F238E27FC236}">
                <a16:creationId xmlns:a16="http://schemas.microsoft.com/office/drawing/2014/main" id="{C68AF726-AC95-628D-32BE-88416D79E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911" y="2395608"/>
            <a:ext cx="4689627" cy="37529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D7D34A-3934-AD01-75F7-E9F2F4D15B2F}"/>
              </a:ext>
            </a:extLst>
          </p:cNvPr>
          <p:cNvSpPr txBox="1"/>
          <p:nvPr/>
        </p:nvSpPr>
        <p:spPr>
          <a:xfrm>
            <a:off x="7243763" y="3128963"/>
            <a:ext cx="31146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chemeClr val="accent1"/>
                </a:solidFill>
              </a:rPr>
              <a:t>Curiosity</a:t>
            </a:r>
            <a:r>
              <a:rPr lang="en-US" dirty="0"/>
              <a:t> – Offering a mysterious file attachment that appears to be related to work may get an employee to click on a link with malware.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8A9760-4009-A910-5874-28109A9C4E77}"/>
              </a:ext>
            </a:extLst>
          </p:cNvPr>
          <p:cNvSpPr txBox="1"/>
          <p:nvPr/>
        </p:nvSpPr>
        <p:spPr>
          <a:xfrm>
            <a:off x="1783340" y="3092018"/>
            <a:ext cx="3114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800" dirty="0"/>
              <a:t>Money</a:t>
            </a:r>
          </a:p>
          <a:p>
            <a:pPr lvl="0"/>
            <a:r>
              <a:rPr lang="en-US" sz="1800" dirty="0"/>
              <a:t>Ideology</a:t>
            </a:r>
          </a:p>
          <a:p>
            <a:pPr lvl="0"/>
            <a:r>
              <a:rPr lang="en-US" sz="1800" dirty="0"/>
              <a:t>Compromise</a:t>
            </a:r>
          </a:p>
          <a:p>
            <a:pPr lvl="0"/>
            <a:r>
              <a:rPr lang="en-US" sz="1800" dirty="0"/>
              <a:t>Ego</a:t>
            </a:r>
          </a:p>
          <a:p>
            <a:pPr lvl="0"/>
            <a:r>
              <a:rPr lang="en-US" sz="1800" dirty="0">
                <a:solidFill>
                  <a:srgbClr val="0070C0"/>
                </a:solidFill>
              </a:rPr>
              <a:t>Curiosity</a:t>
            </a:r>
          </a:p>
          <a:p>
            <a:pPr lvl="0"/>
            <a:r>
              <a:rPr lang="en-US" sz="1800" dirty="0"/>
              <a:t>Authority Impersonation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87A3F8-A0AC-24D9-6D56-1E86955B33CF}"/>
              </a:ext>
            </a:extLst>
          </p:cNvPr>
          <p:cNvSpPr txBox="1"/>
          <p:nvPr/>
        </p:nvSpPr>
        <p:spPr>
          <a:xfrm>
            <a:off x="733353" y="603383"/>
            <a:ext cx="100490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Social Engineering Approaches</a:t>
            </a:r>
            <a:endParaRPr lang="en-US" sz="6000" b="1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03407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15B8C2B-D9E7-7A4B-C41C-AE0E99908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text, monitor, screenshot, computer&#10;&#10;Description automatically generated">
            <a:extLst>
              <a:ext uri="{FF2B5EF4-FFF2-40B4-BE49-F238E27FC236}">
                <a16:creationId xmlns:a16="http://schemas.microsoft.com/office/drawing/2014/main" id="{7F15DF70-BC91-9FCD-D095-04E71FD70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236" y="2395608"/>
            <a:ext cx="4689627" cy="3752958"/>
          </a:xfrm>
          <a:prstGeom prst="rect">
            <a:avLst/>
          </a:prstGeom>
        </p:spPr>
      </p:pic>
      <p:pic>
        <p:nvPicPr>
          <p:cNvPr id="4" name="Picture 3" descr="A picture containing text, monitor, screenshot, computer&#10;&#10;Description automatically generated">
            <a:extLst>
              <a:ext uri="{FF2B5EF4-FFF2-40B4-BE49-F238E27FC236}">
                <a16:creationId xmlns:a16="http://schemas.microsoft.com/office/drawing/2014/main" id="{C68AF726-AC95-628D-32BE-88416D79E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911" y="2395608"/>
            <a:ext cx="4689627" cy="37529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D7D34A-3934-AD01-75F7-E9F2F4D15B2F}"/>
              </a:ext>
            </a:extLst>
          </p:cNvPr>
          <p:cNvSpPr txBox="1"/>
          <p:nvPr/>
        </p:nvSpPr>
        <p:spPr>
          <a:xfrm>
            <a:off x="7243763" y="3128963"/>
            <a:ext cx="31146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Authority Impersonation </a:t>
            </a:r>
            <a:r>
              <a:rPr lang="en-US" dirty="0"/>
              <a:t>– Attackers using email addresses or phone numbers belonging to supervisors or those in authority may issue fraudulent orders </a:t>
            </a:r>
            <a:r>
              <a:rPr lang="en-US"/>
              <a:t>for criminal gain.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8A9760-4009-A910-5874-28109A9C4E77}"/>
              </a:ext>
            </a:extLst>
          </p:cNvPr>
          <p:cNvSpPr txBox="1"/>
          <p:nvPr/>
        </p:nvSpPr>
        <p:spPr>
          <a:xfrm>
            <a:off x="1783340" y="3092018"/>
            <a:ext cx="3114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800" dirty="0"/>
              <a:t>Money</a:t>
            </a:r>
          </a:p>
          <a:p>
            <a:pPr lvl="0"/>
            <a:r>
              <a:rPr lang="en-US" sz="1800" dirty="0"/>
              <a:t>Ideology</a:t>
            </a:r>
          </a:p>
          <a:p>
            <a:pPr lvl="0"/>
            <a:r>
              <a:rPr lang="en-US" sz="1800" dirty="0"/>
              <a:t>Compromise</a:t>
            </a:r>
          </a:p>
          <a:p>
            <a:pPr lvl="0"/>
            <a:r>
              <a:rPr lang="en-US" sz="1800" dirty="0"/>
              <a:t>Ego</a:t>
            </a:r>
          </a:p>
          <a:p>
            <a:pPr lvl="0"/>
            <a:r>
              <a:rPr lang="en-US" sz="1800" dirty="0"/>
              <a:t>Curiosity</a:t>
            </a:r>
          </a:p>
          <a:p>
            <a:pPr lvl="0"/>
            <a:r>
              <a:rPr lang="en-US" sz="1800" dirty="0">
                <a:solidFill>
                  <a:srgbClr val="0070C0"/>
                </a:solidFill>
              </a:rPr>
              <a:t>Authority Impersonation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87A3F8-A0AC-24D9-6D56-1E86955B33CF}"/>
              </a:ext>
            </a:extLst>
          </p:cNvPr>
          <p:cNvSpPr txBox="1"/>
          <p:nvPr/>
        </p:nvSpPr>
        <p:spPr>
          <a:xfrm>
            <a:off x="733353" y="603383"/>
            <a:ext cx="100490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Social Engineering Approaches</a:t>
            </a:r>
            <a:endParaRPr lang="en-US" sz="6000" b="1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04763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2615EAE3-AB2D-2921-8D16-E510FE2E7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7991CA-EFC7-792D-E3C7-829B58F6AFFC}"/>
              </a:ext>
            </a:extLst>
          </p:cNvPr>
          <p:cNvSpPr txBox="1"/>
          <p:nvPr/>
        </p:nvSpPr>
        <p:spPr>
          <a:xfrm>
            <a:off x="498041" y="362287"/>
            <a:ext cx="5024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Social Media Threat Mitigation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4A5AD5-6100-1772-26A7-EEF243708FDF}"/>
              </a:ext>
            </a:extLst>
          </p:cNvPr>
          <p:cNvSpPr txBox="1"/>
          <p:nvPr/>
        </p:nvSpPr>
        <p:spPr>
          <a:xfrm>
            <a:off x="801977" y="1683600"/>
            <a:ext cx="4543425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Attackers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can use social media to learn about their targets to get info to leverage access (start conversation, continue conversation etc.)  </a:t>
            </a:r>
          </a:p>
          <a:p>
            <a:pPr marL="0" indent="0">
              <a:buNone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MITIGATION: 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Limit level of detail in open social media.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 aware of friendly overly knowledgeable    approaches from strangers.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Know the origin and validity of emails by verifying the “from” line.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Call to confirm unusual email or text requests from supervisors or those in authority.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52D687-20BE-FC7D-304E-7BD689276E15}"/>
              </a:ext>
            </a:extLst>
          </p:cNvPr>
          <p:cNvSpPr/>
          <p:nvPr/>
        </p:nvSpPr>
        <p:spPr>
          <a:xfrm>
            <a:off x="7329488" y="1607343"/>
            <a:ext cx="3671887" cy="36433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5FF0F3-E0DF-9083-2DB9-C7BD8E284343}"/>
              </a:ext>
            </a:extLst>
          </p:cNvPr>
          <p:cNvSpPr txBox="1"/>
          <p:nvPr/>
        </p:nvSpPr>
        <p:spPr>
          <a:xfrm>
            <a:off x="8086724" y="3257550"/>
            <a:ext cx="2314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 Medium" pitchFamily="2" charset="77"/>
              </a:rPr>
              <a:t>Image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DE3502-2E76-4EF3-8EA9-7BE636DDE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696" y="1562616"/>
            <a:ext cx="5145470" cy="375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85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E9A8F2B-7456-E1EE-91FD-1B40889A9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929E28E-5363-3B8D-7306-0521FEA74C66}"/>
              </a:ext>
            </a:extLst>
          </p:cNvPr>
          <p:cNvSpPr/>
          <p:nvPr/>
        </p:nvSpPr>
        <p:spPr>
          <a:xfrm>
            <a:off x="3824142" y="-524784"/>
            <a:ext cx="8621884" cy="86218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02A704-7FF0-4561-0713-C86BEDE19CC6}"/>
              </a:ext>
            </a:extLst>
          </p:cNvPr>
          <p:cNvSpPr txBox="1"/>
          <p:nvPr/>
        </p:nvSpPr>
        <p:spPr>
          <a:xfrm>
            <a:off x="-1371600" y="1300163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9" name="Picture 8" descr="Shape, icon&#10;&#10;Description automatically generated">
            <a:extLst>
              <a:ext uri="{FF2B5EF4-FFF2-40B4-BE49-F238E27FC236}">
                <a16:creationId xmlns:a16="http://schemas.microsoft.com/office/drawing/2014/main" id="{A702B6C6-A183-6EDE-BE1C-A0970B1B2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895" y="3071059"/>
            <a:ext cx="2204518" cy="29076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7393D6-565D-A385-FBB0-92D8AA2A82B4}"/>
              </a:ext>
            </a:extLst>
          </p:cNvPr>
          <p:cNvSpPr txBox="1"/>
          <p:nvPr/>
        </p:nvSpPr>
        <p:spPr>
          <a:xfrm>
            <a:off x="5869418" y="1207168"/>
            <a:ext cx="50244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Montserrat ExtraBold" pitchFamily="2" charset="77"/>
              </a:rPr>
              <a:t>Module 1</a:t>
            </a:r>
          </a:p>
          <a:p>
            <a:pPr algn="ctr"/>
            <a:r>
              <a:rPr lang="en-US" sz="4000" b="1" dirty="0">
                <a:latin typeface="Montserrat ExtraBold" pitchFamily="2" charset="77"/>
              </a:rPr>
              <a:t>-</a:t>
            </a:r>
          </a:p>
          <a:p>
            <a:pPr algn="ctr"/>
            <a:r>
              <a:rPr lang="en-US" sz="4000" b="1" dirty="0">
                <a:latin typeface="Montserrat ExtraBold" pitchFamily="2" charset="77"/>
              </a:rPr>
              <a:t>Social Engineering</a:t>
            </a:r>
            <a:endParaRPr lang="en-US" sz="4000" dirty="0">
              <a:latin typeface="Montserrat Black" panose="00000A00000000000000" pitchFamily="2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970C7D5-7D78-46EC-9474-840A9AB50D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068" y="4902051"/>
            <a:ext cx="4792264" cy="112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878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6C415BFC-FFD1-975D-92A1-1C0DB6CF4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945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0C24DB-AD88-D3C2-FF55-BAB3B5274B62}"/>
              </a:ext>
            </a:extLst>
          </p:cNvPr>
          <p:cNvSpPr txBox="1"/>
          <p:nvPr/>
        </p:nvSpPr>
        <p:spPr>
          <a:xfrm>
            <a:off x="1833562" y="478692"/>
            <a:ext cx="8284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ontserrat" pitchFamily="2" charset="77"/>
              </a:rPr>
              <a:t>Objectives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ADECD2-757A-59E3-2485-985D67BFFEF9}"/>
              </a:ext>
            </a:extLst>
          </p:cNvPr>
          <p:cNvSpPr txBox="1"/>
          <p:nvPr/>
        </p:nvSpPr>
        <p:spPr>
          <a:xfrm>
            <a:off x="1468654" y="2526489"/>
            <a:ext cx="901418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ontserrat Medium" pitchFamily="2" charset="77"/>
              </a:rPr>
              <a:t>In this module you will learn:</a:t>
            </a:r>
          </a:p>
          <a:p>
            <a:endParaRPr lang="en-US" sz="2400" dirty="0">
              <a:latin typeface="Montserrat Medium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 Medium" pitchFamily="2" charset="77"/>
              </a:rPr>
              <a:t>What social engineering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Montserrat Medium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 Medium" pitchFamily="2" charset="77"/>
              </a:rPr>
              <a:t>How attackers use social engineering to acquire unauthorized corporate network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Montserrat Medium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 Medium" pitchFamily="2" charset="77"/>
              </a:rPr>
              <a:t>How to secure your workplace social </a:t>
            </a:r>
            <a:r>
              <a:rPr lang="en-US" sz="2400">
                <a:latin typeface="Montserrat Medium" pitchFamily="2" charset="77"/>
              </a:rPr>
              <a:t>engineering attacks</a:t>
            </a:r>
            <a:endParaRPr lang="en-US" sz="2400" dirty="0">
              <a:latin typeface="Montserrat Medium" pitchFamily="2" charset="77"/>
            </a:endParaRPr>
          </a:p>
          <a:p>
            <a:endParaRPr lang="en-US" dirty="0"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87827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3D89F78-659F-8293-2FE2-D1202381B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E069B4-3157-D010-9390-69CC3B1AA87F}"/>
              </a:ext>
            </a:extLst>
          </p:cNvPr>
          <p:cNvSpPr txBox="1"/>
          <p:nvPr/>
        </p:nvSpPr>
        <p:spPr>
          <a:xfrm>
            <a:off x="6419850" y="871537"/>
            <a:ext cx="5024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 Engineering</a:t>
            </a:r>
            <a:endParaRPr lang="en-US" sz="4000" b="1" dirty="0">
              <a:latin typeface="Montserra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CAD27C-C2C5-2106-5BC4-6C1D44B5A53B}"/>
              </a:ext>
            </a:extLst>
          </p:cNvPr>
          <p:cNvSpPr txBox="1"/>
          <p:nvPr/>
        </p:nvSpPr>
        <p:spPr>
          <a:xfrm>
            <a:off x="6486525" y="2100263"/>
            <a:ext cx="475773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 engineering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any technique that uses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manipulation of people to provide access to maliciously targeted data or resources.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 engineering has become increasingly important as a method of attacking companies and individuals’ computer networks. Technical means of securing data have become more effective.  </a:t>
            </a:r>
          </a:p>
          <a:p>
            <a:pPr marL="0" indent="0"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 engineering allows attackers to get around technical security measures by tricking people with network access into giving access to attackers. </a:t>
            </a:r>
            <a:endParaRPr lang="en-US" dirty="0"/>
          </a:p>
          <a:p>
            <a:endParaRPr lang="en-US" dirty="0">
              <a:latin typeface="Montserrat Medium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42FA77-69AE-71AD-9E6B-C292ACB2D593}"/>
              </a:ext>
            </a:extLst>
          </p:cNvPr>
          <p:cNvSpPr/>
          <p:nvPr/>
        </p:nvSpPr>
        <p:spPr>
          <a:xfrm>
            <a:off x="1071563" y="1607343"/>
            <a:ext cx="3671887" cy="36433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0D7AB6-60D3-6783-7BF7-C016D217EB2D}"/>
              </a:ext>
            </a:extLst>
          </p:cNvPr>
          <p:cNvSpPr txBox="1"/>
          <p:nvPr/>
        </p:nvSpPr>
        <p:spPr>
          <a:xfrm>
            <a:off x="1828799" y="3257550"/>
            <a:ext cx="2314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 Medium" pitchFamily="2" charset="77"/>
              </a:rPr>
              <a:t>Image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4CEA66-F90F-4E8B-594E-9E1BD0F68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17" y="1503130"/>
            <a:ext cx="5108891" cy="374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92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7E43929-5A51-32C3-1A61-FA3EC3135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317B45-C0BE-A420-B256-3371EB4490F6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946CDA-A51D-AD82-4686-A8248E4E7BCE}"/>
              </a:ext>
            </a:extLst>
          </p:cNvPr>
          <p:cNvSpPr txBox="1"/>
          <p:nvPr/>
        </p:nvSpPr>
        <p:spPr>
          <a:xfrm>
            <a:off x="957264" y="3429000"/>
            <a:ext cx="4148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 Medium" pitchFamily="2" charset="77"/>
              </a:rPr>
              <a:t>Half Page width Image goes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68EB33-8A90-6392-2DD4-ABD0F112E9B7}"/>
              </a:ext>
            </a:extLst>
          </p:cNvPr>
          <p:cNvSpPr txBox="1"/>
          <p:nvPr/>
        </p:nvSpPr>
        <p:spPr>
          <a:xfrm>
            <a:off x="7026973" y="645308"/>
            <a:ext cx="50244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How does social engineering work?</a:t>
            </a:r>
            <a:endParaRPr lang="en-US" sz="4000" b="1" dirty="0">
              <a:latin typeface="Montserra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8BBF6A-4A22-B105-EFB7-34B49C84DF2C}"/>
              </a:ext>
            </a:extLst>
          </p:cNvPr>
          <p:cNvSpPr txBox="1"/>
          <p:nvPr/>
        </p:nvSpPr>
        <p:spPr>
          <a:xfrm>
            <a:off x="7293673" y="2614054"/>
            <a:ext cx="4757738" cy="2848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social engineering attacks have the same thing in common: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request for the employee to do something.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Like vampires, hackers using social engineering must be invited in to do their damage.   Surprisingly,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hackers use social engineering in 98% of cyber attacks.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0DE1B0-A51E-B31B-F437-4F54EB1D7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967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047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6C415BFC-FFD1-975D-92A1-1C0DB6CF4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0C24DB-AD88-D3C2-FF55-BAB3B5274B62}"/>
              </a:ext>
            </a:extLst>
          </p:cNvPr>
          <p:cNvSpPr txBox="1"/>
          <p:nvPr/>
        </p:nvSpPr>
        <p:spPr>
          <a:xfrm>
            <a:off x="1654535" y="501783"/>
            <a:ext cx="92639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Seaford Display"/>
                <a:ea typeface="+mj-ea"/>
                <a:cs typeface="+mj-cs"/>
              </a:rPr>
              <a:t>Why has social engineering increased?</a:t>
            </a:r>
            <a:endParaRPr lang="en-US" sz="4000" b="1" dirty="0">
              <a:solidFill>
                <a:schemeClr val="bg2"/>
              </a:solidFill>
              <a:latin typeface="Montserrat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ADECD2-757A-59E3-2485-985D67BFFEF9}"/>
              </a:ext>
            </a:extLst>
          </p:cNvPr>
          <p:cNvSpPr txBox="1"/>
          <p:nvPr/>
        </p:nvSpPr>
        <p:spPr>
          <a:xfrm>
            <a:off x="1345044" y="2008911"/>
            <a:ext cx="9882909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 engineering has become increasingly important as a method of attacking companies and individuals’ computer networks because: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Technical means of securing data have become more effective. 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 engineering allows attackers to avoid technical security measures by tricking people with network access into giving access to attackers.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350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15B8C2B-D9E7-7A4B-C41C-AE0E99908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19B12B-E98A-29E6-22B7-57E98BF226FC}"/>
              </a:ext>
            </a:extLst>
          </p:cNvPr>
          <p:cNvSpPr txBox="1"/>
          <p:nvPr/>
        </p:nvSpPr>
        <p:spPr>
          <a:xfrm>
            <a:off x="1833562" y="994500"/>
            <a:ext cx="82843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Social Engineering: </a:t>
            </a:r>
          </a:p>
          <a:p>
            <a:pPr algn="ctr"/>
            <a:r>
              <a:rPr lang="en-US" sz="5400" dirty="0"/>
              <a:t>The Attack Process</a:t>
            </a:r>
            <a:endParaRPr lang="en-US" sz="5400" b="1" dirty="0">
              <a:latin typeface="Montserra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58EA2D-0104-5431-6984-5E942FCF8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560" y="3091871"/>
            <a:ext cx="10699407" cy="32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611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15B8C2B-D9E7-7A4B-C41C-AE0E99908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text, monitor, screenshot, computer&#10;&#10;Description automatically generated">
            <a:extLst>
              <a:ext uri="{FF2B5EF4-FFF2-40B4-BE49-F238E27FC236}">
                <a16:creationId xmlns:a16="http://schemas.microsoft.com/office/drawing/2014/main" id="{7F15DF70-BC91-9FCD-D095-04E71FD70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236" y="2395608"/>
            <a:ext cx="4689627" cy="3752958"/>
          </a:xfrm>
          <a:prstGeom prst="rect">
            <a:avLst/>
          </a:prstGeom>
        </p:spPr>
      </p:pic>
      <p:pic>
        <p:nvPicPr>
          <p:cNvPr id="4" name="Picture 3" descr="A picture containing text, monitor, screenshot, computer&#10;&#10;Description automatically generated">
            <a:extLst>
              <a:ext uri="{FF2B5EF4-FFF2-40B4-BE49-F238E27FC236}">
                <a16:creationId xmlns:a16="http://schemas.microsoft.com/office/drawing/2014/main" id="{C68AF726-AC95-628D-32BE-88416D79E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911" y="2395608"/>
            <a:ext cx="4689627" cy="37529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D7D34A-3934-AD01-75F7-E9F2F4D15B2F}"/>
              </a:ext>
            </a:extLst>
          </p:cNvPr>
          <p:cNvSpPr txBox="1"/>
          <p:nvPr/>
        </p:nvSpPr>
        <p:spPr>
          <a:xfrm>
            <a:off x="7243763" y="3128963"/>
            <a:ext cx="31146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Money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Offering money or other compensation of value in exchange for restricted information. Done in a slow, methodical, indirect way starting with gifts &amp; small tokens of appreciation.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8A9760-4009-A910-5874-28109A9C4E77}"/>
              </a:ext>
            </a:extLst>
          </p:cNvPr>
          <p:cNvSpPr txBox="1"/>
          <p:nvPr/>
        </p:nvSpPr>
        <p:spPr>
          <a:xfrm>
            <a:off x="1783340" y="3092018"/>
            <a:ext cx="3114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Money</a:t>
            </a:r>
          </a:p>
          <a:p>
            <a:pPr lvl="0"/>
            <a:r>
              <a:rPr lang="en-US" sz="1800" dirty="0">
                <a:solidFill>
                  <a:schemeClr val="tx1"/>
                </a:solidFill>
              </a:rPr>
              <a:t>Ideology</a:t>
            </a:r>
          </a:p>
          <a:p>
            <a:pPr lvl="0"/>
            <a:r>
              <a:rPr lang="en-US" sz="1800" dirty="0"/>
              <a:t>Compromise</a:t>
            </a:r>
          </a:p>
          <a:p>
            <a:pPr lvl="0"/>
            <a:r>
              <a:rPr lang="en-US" sz="1800" dirty="0"/>
              <a:t>Ego</a:t>
            </a:r>
          </a:p>
          <a:p>
            <a:pPr lvl="0"/>
            <a:r>
              <a:rPr lang="en-US" sz="1800" dirty="0"/>
              <a:t>Curiosity</a:t>
            </a:r>
          </a:p>
          <a:p>
            <a:pPr lvl="0"/>
            <a:r>
              <a:rPr lang="en-US" sz="1800" dirty="0"/>
              <a:t>Authority Impersonation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87A3F8-A0AC-24D9-6D56-1E86955B33CF}"/>
              </a:ext>
            </a:extLst>
          </p:cNvPr>
          <p:cNvSpPr txBox="1"/>
          <p:nvPr/>
        </p:nvSpPr>
        <p:spPr>
          <a:xfrm>
            <a:off x="733353" y="603383"/>
            <a:ext cx="100490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Social Engineering Approaches</a:t>
            </a:r>
            <a:endParaRPr lang="en-US" sz="6000" b="1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49604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15B8C2B-D9E7-7A4B-C41C-AE0E99908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text, monitor, screenshot, computer&#10;&#10;Description automatically generated">
            <a:extLst>
              <a:ext uri="{FF2B5EF4-FFF2-40B4-BE49-F238E27FC236}">
                <a16:creationId xmlns:a16="http://schemas.microsoft.com/office/drawing/2014/main" id="{7F15DF70-BC91-9FCD-D095-04E71FD70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236" y="2395608"/>
            <a:ext cx="4689627" cy="3752958"/>
          </a:xfrm>
          <a:prstGeom prst="rect">
            <a:avLst/>
          </a:prstGeom>
        </p:spPr>
      </p:pic>
      <p:pic>
        <p:nvPicPr>
          <p:cNvPr id="4" name="Picture 3" descr="A picture containing text, monitor, screenshot, computer&#10;&#10;Description automatically generated">
            <a:extLst>
              <a:ext uri="{FF2B5EF4-FFF2-40B4-BE49-F238E27FC236}">
                <a16:creationId xmlns:a16="http://schemas.microsoft.com/office/drawing/2014/main" id="{C68AF726-AC95-628D-32BE-88416D79E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911" y="2395608"/>
            <a:ext cx="4689627" cy="37529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D7D34A-3934-AD01-75F7-E9F2F4D15B2F}"/>
              </a:ext>
            </a:extLst>
          </p:cNvPr>
          <p:cNvSpPr txBox="1"/>
          <p:nvPr/>
        </p:nvSpPr>
        <p:spPr>
          <a:xfrm>
            <a:off x="7243763" y="3128963"/>
            <a:ext cx="31146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chemeClr val="accent1"/>
                </a:solidFill>
              </a:rPr>
              <a:t>Ideology</a:t>
            </a:r>
            <a:r>
              <a:rPr lang="en-US" dirty="0"/>
              <a:t> – Using employees’ uncertainty about elements of corporate activity to gain restricted info.  (e.g. – Google employees protesting military application of technology may have been vulnerable to social engineering approaches. 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8A9760-4009-A910-5874-28109A9C4E77}"/>
              </a:ext>
            </a:extLst>
          </p:cNvPr>
          <p:cNvSpPr txBox="1"/>
          <p:nvPr/>
        </p:nvSpPr>
        <p:spPr>
          <a:xfrm>
            <a:off x="1783340" y="3092018"/>
            <a:ext cx="3114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800" dirty="0"/>
              <a:t>Money</a:t>
            </a:r>
          </a:p>
          <a:p>
            <a:pPr lvl="0"/>
            <a:r>
              <a:rPr lang="en-US" sz="1800" dirty="0">
                <a:solidFill>
                  <a:srgbClr val="0070C0"/>
                </a:solidFill>
              </a:rPr>
              <a:t>Ideology</a:t>
            </a:r>
          </a:p>
          <a:p>
            <a:pPr lvl="0"/>
            <a:r>
              <a:rPr lang="en-US" sz="1800" dirty="0"/>
              <a:t>Compromise</a:t>
            </a:r>
          </a:p>
          <a:p>
            <a:pPr lvl="0"/>
            <a:r>
              <a:rPr lang="en-US" sz="1800" dirty="0"/>
              <a:t>Ego</a:t>
            </a:r>
          </a:p>
          <a:p>
            <a:pPr lvl="0"/>
            <a:r>
              <a:rPr lang="en-US" sz="1800" dirty="0"/>
              <a:t>Curiosity</a:t>
            </a:r>
          </a:p>
          <a:p>
            <a:pPr lvl="0"/>
            <a:r>
              <a:rPr lang="en-US" sz="1800" dirty="0"/>
              <a:t>Authority Impersonation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87A3F8-A0AC-24D9-6D56-1E86955B33CF}"/>
              </a:ext>
            </a:extLst>
          </p:cNvPr>
          <p:cNvSpPr txBox="1"/>
          <p:nvPr/>
        </p:nvSpPr>
        <p:spPr>
          <a:xfrm>
            <a:off x="733353" y="603383"/>
            <a:ext cx="100490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Social Engineering Approaches</a:t>
            </a:r>
            <a:endParaRPr lang="en-US" sz="6000" b="1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721705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{D9CCAE9E-D23D-EC41-AE29-D34562B3A070}tf10001060</Template>
  <TotalTime>292</TotalTime>
  <Words>581</Words>
  <Application>Microsoft Office PowerPoint</Application>
  <PresentationFormat>Widescreen</PresentationFormat>
  <Paragraphs>94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Agency FB</vt:lpstr>
      <vt:lpstr>Arial</vt:lpstr>
      <vt:lpstr>Calibri</vt:lpstr>
      <vt:lpstr>Calibri Light</vt:lpstr>
      <vt:lpstr>Montserrat</vt:lpstr>
      <vt:lpstr>Montserrat Black</vt:lpstr>
      <vt:lpstr>Montserrat ExtraBold</vt:lpstr>
      <vt:lpstr>Montserrat Medium</vt:lpstr>
      <vt:lpstr>Seaford Display</vt:lpstr>
      <vt:lpstr>System Font Regular</vt:lpstr>
      <vt:lpstr>Tenorite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Manasvi McKenzie</dc:creator>
  <cp:lastModifiedBy>Mark Elliott</cp:lastModifiedBy>
  <cp:revision>32</cp:revision>
  <dcterms:created xsi:type="dcterms:W3CDTF">2022-10-25T21:24:45Z</dcterms:created>
  <dcterms:modified xsi:type="dcterms:W3CDTF">2022-11-22T17:12:03Z</dcterms:modified>
</cp:coreProperties>
</file>